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5.xml" ContentType="application/vnd.openxmlformats-officedocument.theme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9144000" cy="5143500"/>
  <p:notesSz cx="6858000" cy="9144000"/>
  <p:embeddedFontLst>
    <p:embeddedFont>
      <p:font typeface="Montserrat"/>
      <p:regular r:id="rId11"/>
      <p:bold r:id="rId12"/>
      <p:italic r:id="rId13"/>
      <p:boldItalic r:id="rId13"/>
    </p:embeddedFont>
    <p:embeddedFont>
      <p:font typeface="Montserrat ExtraBold"/>
      <p:regular r:id="rId14"/>
    </p:embeddedFont>
    <p:embeddedFont>
      <p:font typeface="Microsoft YaHei"/>
      <p:regular r:id="rId15"/>
    </p:embeddedFont>
    <p:embeddedFont>
      <p:font typeface="Lucida Sans"/>
      <p:regular r:id="rId16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font" Target="fonts/Font_1_Montserrat_Regular.fntdata"/><Relationship Id="rId12" Type="http://schemas.openxmlformats.org/officeDocument/2006/relationships/font" Target="fonts/Font_2_Montserrat_Bold.fntdata"/><Relationship Id="rId13" Type="http://schemas.openxmlformats.org/officeDocument/2006/relationships/font" Target="fonts/Font_3_Montserrat_Italic.fntdata"/><Relationship Id="rId14" Type="http://schemas.openxmlformats.org/officeDocument/2006/relationships/font" Target="fonts/Font_4_Montserrat_ExtraBold_Regular.fntdata"/><Relationship Id="rId15" Type="http://schemas.openxmlformats.org/officeDocument/2006/relationships/font" Target="fonts/Font_5_Microsoft_YaHei_Regular.fntdata"/><Relationship Id="rId16" Type="http://schemas.openxmlformats.org/officeDocument/2006/relationships/font" Target="fonts/Font_6_Lucida_Sans_Regular.fntdata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notes' format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dt" idx="4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ftr" idx="4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sldNum" idx="4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F5EB3EFF-FDC0-443F-A7D6-979AEE8458F2}" type="slidenum"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de" sz="11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20 minutes </a:t>
            </a:r>
            <a:endParaRPr lang="en-GB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lang="en-GB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de" sz="11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Remember, when you are done your first draft. YOU ARE NOT DONE.  COUNT YOUR WORDS, if you are over 20 or under 3 in any line of dialogue you must edit your own text to make it fit or expand on the world lore or to make the character speaking sound unique. </a:t>
            </a:r>
            <a:endParaRPr lang="en-GB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de" sz="11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20 minutes </a:t>
            </a:r>
            <a:endParaRPr lang="en-GB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lang="en-GB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de" sz="11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Remember, when you are done your first draft. YOU ARE NOT DONE.  COUNT YOUR WORDS, if you are over 20 or under 3 in any line of dialogue you must edit your own text to make it fit or expand on the world lore or to make the character speaking sound unique. </a:t>
            </a:r>
            <a:endParaRPr lang="en-GB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lang="en-GB" sz="5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5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956F10-1005-4056-9A8A-86FE408F3181}" type="slidenum">
              <a: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6;p31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E58287-E205-4AC1-98A8-0EDA4DF9DFA0}" type="slidenum">
              <a: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37CA3E-95FC-49B7-B419-EC518F487A30}" type="slidenum">
              <a: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b">
            <a:normAutofit/>
          </a:bodyPr>
          <a:p>
            <a:pPr indent="0">
              <a:buNone/>
            </a:pPr>
            <a:r>
              <a:rPr lang="en-GB" sz="45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dt" idx="12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ftr" idx="13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sldNum" idx="14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E44DF66-F9FD-4D1C-BC3F-983529255AF9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30000" y="343080"/>
            <a:ext cx="2948760" cy="11998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b">
            <a:normAutofit/>
          </a:bodyPr>
          <a:p>
            <a:pPr indent="0">
              <a:buNone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887280" y="740520"/>
            <a:ext cx="4628880" cy="36547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30000" y="1542960"/>
            <a:ext cx="2948760" cy="2858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15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ftr" idx="16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sldNum" idx="17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BC35F6-1CBF-4B27-9D96-69F9AADB7AB1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30000" y="343080"/>
            <a:ext cx="2948760" cy="11998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b">
            <a:normAutofit/>
          </a:bodyPr>
          <a:p>
            <a:pPr indent="0">
              <a:buNone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887280" y="740520"/>
            <a:ext cx="4628880" cy="365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30000" y="1542960"/>
            <a:ext cx="2948760" cy="2858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18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19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20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1E72F3-1E92-43D5-88BC-B7273B5FA6AC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 indent="0">
              <a:buNone/>
            </a:pPr>
            <a:r>
              <a:rPr lang="en-GB" sz="3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 rot="5400000">
            <a:off x="2940480" y="-942480"/>
            <a:ext cx="3263040" cy="78865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2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 idx="2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 idx="2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E4608DF-7C9A-4215-B8DC-C075BF56C4E8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 rot="5400000">
            <a:off x="5350320" y="1467360"/>
            <a:ext cx="4358520" cy="19713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 indent="0">
              <a:buNone/>
            </a:pPr>
            <a:r>
              <a:rPr lang="en-GB" sz="3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 rot="5400000">
            <a:off x="1349640" y="-446760"/>
            <a:ext cx="4358520" cy="58003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24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ftr" idx="25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sldNum" idx="2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47528A2-E4AB-478E-8CE1-292E40EEBBC2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dt" idx="27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28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29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9A0DB4-E41A-4710-9B52-1C272131DDEE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rmAutofit/>
          </a:bodyPr>
          <a:p>
            <a:pPr indent="0">
              <a:buNone/>
            </a:pPr>
            <a:r>
              <a:rPr lang="en-GB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ldNum" idx="3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D558CA-6F2A-42FF-9BD2-22ECA4F2A06A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 indent="0">
              <a:buNone/>
            </a:pPr>
            <a:r>
              <a:rPr lang="en-GB" sz="3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dt" idx="3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ftr" idx="3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sldNum" idx="3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04EEFF-2DA7-4B3F-90F6-A58A434E4334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 algn="ctr">
              <a:lnSpc>
                <a:spcPct val="100000"/>
              </a:lnSpc>
              <a:buNone/>
            </a:pPr>
            <a:r>
              <a:rPr lang="en-GB" sz="1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lang="en-GB" sz="1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020D40B-0905-4345-96CB-D91F6B41E103}" type="slidenum">
              <a: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rmAutofit fontScale="92500" lnSpcReduction="9999"/>
          </a:bodyPr>
          <a:p>
            <a:pPr indent="0">
              <a:buNone/>
            </a:pPr>
            <a:r>
              <a:rPr lang="en-GB" sz="3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sldNum" idx="3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82C1CA7-BFB2-490B-A42D-D1E6EC40F5DB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3880" y="1282320"/>
            <a:ext cx="7886520" cy="21391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b">
            <a:normAutofit/>
          </a:bodyPr>
          <a:p>
            <a:pPr indent="0">
              <a:buNone/>
            </a:pPr>
            <a:r>
              <a:rPr lang="en-GB" sz="45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23880" y="3441960"/>
            <a:ext cx="7886520" cy="11250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4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35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 idx="36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 idx="37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ED1CCA-3FDF-4ABE-9901-D568EE44CFD2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 indent="0">
              <a:buNone/>
            </a:pPr>
            <a:r>
              <a:rPr lang="en-GB" sz="3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38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ftr" idx="39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sldNum" idx="40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28F5D7-9316-48AA-BEBC-2B35EBCBA34D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3000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 indent="0">
              <a:buNone/>
            </a:pPr>
            <a:r>
              <a:rPr lang="en-GB" sz="3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30000" y="1260720"/>
            <a:ext cx="3868200" cy="617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30000" y="1878840"/>
            <a:ext cx="3868200" cy="27633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29240" y="1260720"/>
            <a:ext cx="3886920" cy="617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629240" y="1878840"/>
            <a:ext cx="3886920" cy="27633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dt" idx="4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ftr" idx="4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8"/>
          <p:cNvSpPr>
            <a:spLocks noGrp="1"/>
          </p:cNvSpPr>
          <p:nvPr>
            <p:ph type="sldNum" idx="4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2BC511-A28B-4D52-BD89-ED788D7D764D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 indent="0">
              <a:buNone/>
            </a:pPr>
            <a:r>
              <a:rPr lang="en-GB" sz="3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dt" idx="44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ftr" idx="45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4234DD-DE80-4ACF-812B-DE4AB1F8842E}" type="slidenum">
              <a:rPr lang="de" sz="9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GB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1357C1-2E78-4B11-90DD-A95547A00A1B}" type="slidenum">
              <a: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lang="en-GB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0153F16-5EB3-4817-BDAA-2ABA5FB29C69}" type="slidenum">
              <a: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buNone/>
            </a:pPr>
            <a:r>
              <a:rPr lang="en-GB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2E977B-166F-424D-9CBE-6DF8D7CAE018}" type="slidenum">
              <a: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buNone/>
            </a:pPr>
            <a:r>
              <a:rPr lang="en-GB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78DFF66-D792-47D5-A77D-4BFBF6695234}" type="slidenum">
              <a: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buNone/>
            </a:pPr>
            <a:r>
              <a:rPr lang="en-GB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A514BF9-278C-4645-8B42-25EFBE3668C6}" type="slidenum">
              <a: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5000" lnSpcReduction="9999"/>
          </a:bodyPr>
          <a:p>
            <a:pPr indent="0">
              <a:buNone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D3C528-4428-4B0F-A74F-71B3A9327CC4}" type="slidenum">
              <a: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lang="en-GB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2B792E-00DD-4A3B-9290-B91B435F6BEF}" type="slidenum">
              <a:rPr lang="de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49;p2"/>
          <p:cNvGrpSpPr/>
          <p:nvPr/>
        </p:nvGrpSpPr>
        <p:grpSpPr>
          <a:xfrm>
            <a:off x="360" y="-1800"/>
            <a:ext cx="4420080" cy="779040"/>
            <a:chOff x="360" y="-1800"/>
            <a:chExt cx="4420080" cy="779040"/>
          </a:xfrm>
        </p:grpSpPr>
        <p:grpSp>
          <p:nvGrpSpPr>
            <p:cNvPr id="102" name="Google Shape;150;p2"/>
            <p:cNvGrpSpPr/>
            <p:nvPr/>
          </p:nvGrpSpPr>
          <p:grpSpPr>
            <a:xfrm>
              <a:off x="360" y="72000"/>
              <a:ext cx="4420080" cy="705240"/>
              <a:chOff x="360" y="72000"/>
              <a:chExt cx="4420080" cy="705240"/>
            </a:xfrm>
          </p:grpSpPr>
          <p:sp>
            <p:nvSpPr>
              <p:cNvPr id="103" name="Google Shape;151;p2"/>
              <p:cNvSpPr/>
              <p:nvPr/>
            </p:nvSpPr>
            <p:spPr>
              <a:xfrm>
                <a:off x="360" y="72000"/>
                <a:ext cx="3269160" cy="705240"/>
              </a:xfrm>
              <a:prstGeom prst="rect">
                <a:avLst/>
              </a:prstGeom>
              <a:solidFill>
                <a:srgbClr val="5562e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  <p:sp>
            <p:nvSpPr>
              <p:cNvPr id="104" name="Google Shape;152;p2"/>
              <p:cNvSpPr/>
              <p:nvPr/>
            </p:nvSpPr>
            <p:spPr>
              <a:xfrm>
                <a:off x="2785680" y="72000"/>
                <a:ext cx="1634760" cy="705240"/>
              </a:xfrm>
              <a:prstGeom prst="flowChartInputOutput">
                <a:avLst/>
              </a:prstGeom>
              <a:solidFill>
                <a:srgbClr val="5562e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</p:grpSp>
        <p:grpSp>
          <p:nvGrpSpPr>
            <p:cNvPr id="105" name="Google Shape;153;p2"/>
            <p:cNvGrpSpPr/>
            <p:nvPr/>
          </p:nvGrpSpPr>
          <p:grpSpPr>
            <a:xfrm>
              <a:off x="360" y="-1800"/>
              <a:ext cx="4334040" cy="705240"/>
              <a:chOff x="360" y="-1800"/>
              <a:chExt cx="4334040" cy="705240"/>
            </a:xfrm>
          </p:grpSpPr>
          <p:sp>
            <p:nvSpPr>
              <p:cNvPr id="106" name="Google Shape;154;p2"/>
              <p:cNvSpPr/>
              <p:nvPr/>
            </p:nvSpPr>
            <p:spPr>
              <a:xfrm>
                <a:off x="360" y="-1800"/>
                <a:ext cx="3236400" cy="705240"/>
              </a:xfrm>
              <a:prstGeom prst="rect">
                <a:avLst/>
              </a:prstGeom>
              <a:solidFill>
                <a:srgbClr val="15204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  <p:sp>
            <p:nvSpPr>
              <p:cNvPr id="107" name="Google Shape;155;p2"/>
              <p:cNvSpPr/>
              <p:nvPr/>
            </p:nvSpPr>
            <p:spPr>
              <a:xfrm>
                <a:off x="2715840" y="-1800"/>
                <a:ext cx="1618560" cy="705240"/>
              </a:xfrm>
              <a:prstGeom prst="flowChartInputOutput">
                <a:avLst/>
              </a:prstGeom>
              <a:solidFill>
                <a:srgbClr val="15204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</p:grpSp>
      </p:grpSp>
      <p:sp>
        <p:nvSpPr>
          <p:cNvPr id="108" name="Google Shape;156;p2"/>
          <p:cNvSpPr/>
          <p:nvPr/>
        </p:nvSpPr>
        <p:spPr>
          <a:xfrm flipH="1">
            <a:off x="12600" y="-82440"/>
            <a:ext cx="4090320" cy="8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0" u="none" strike="noStrike">
                <a:solidFill>
                  <a:schemeClr val="lt1"/>
                </a:solidFill>
                <a:effectLst/>
                <a:uFillTx/>
                <a:latin typeface="Montserrat ExtraBold"/>
                <a:ea typeface="Montserrat ExtraBold"/>
              </a:rPr>
              <a:t>Edvard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0" u="none" strike="noStrike">
                <a:solidFill>
                  <a:srgbClr val="ffb951"/>
                </a:solidFill>
                <a:effectLst/>
                <a:uFillTx/>
                <a:latin typeface="Montserrat ExtraBold"/>
                <a:ea typeface="Montserrat ExtraBold"/>
              </a:rPr>
              <a:t>Surprised Mask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"/>
          <p:cNvPicPr/>
          <p:nvPr/>
        </p:nvPicPr>
        <p:blipFill>
          <a:blip r:embed="rId1"/>
          <a:stretch/>
        </p:blipFill>
        <p:spPr>
          <a:xfrm>
            <a:off x="900000" y="900000"/>
            <a:ext cx="3164400" cy="414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"/>
          <p:cNvPicPr/>
          <p:nvPr/>
        </p:nvPicPr>
        <p:blipFill>
          <a:blip r:embed="rId2"/>
          <a:stretch/>
        </p:blipFill>
        <p:spPr>
          <a:xfrm>
            <a:off x="5040000" y="900000"/>
            <a:ext cx="2700000" cy="4123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61;g3b636e5de4b_0_32"/>
          <p:cNvGrpSpPr/>
          <p:nvPr/>
        </p:nvGrpSpPr>
        <p:grpSpPr>
          <a:xfrm>
            <a:off x="360" y="-1800"/>
            <a:ext cx="3490560" cy="779040"/>
            <a:chOff x="360" y="-1800"/>
            <a:chExt cx="3490560" cy="779040"/>
          </a:xfrm>
        </p:grpSpPr>
        <p:grpSp>
          <p:nvGrpSpPr>
            <p:cNvPr id="112" name="Google Shape;162;g3b636e5de4b_0_32"/>
            <p:cNvGrpSpPr/>
            <p:nvPr/>
          </p:nvGrpSpPr>
          <p:grpSpPr>
            <a:xfrm>
              <a:off x="360" y="72000"/>
              <a:ext cx="3490560" cy="705240"/>
              <a:chOff x="360" y="72000"/>
              <a:chExt cx="3490560" cy="705240"/>
            </a:xfrm>
          </p:grpSpPr>
          <p:sp>
            <p:nvSpPr>
              <p:cNvPr id="113" name="Google Shape;163;g3b636e5de4b_0_32"/>
              <p:cNvSpPr/>
              <p:nvPr/>
            </p:nvSpPr>
            <p:spPr>
              <a:xfrm>
                <a:off x="360" y="72000"/>
                <a:ext cx="2581560" cy="705240"/>
              </a:xfrm>
              <a:prstGeom prst="rect">
                <a:avLst/>
              </a:prstGeom>
              <a:solidFill>
                <a:srgbClr val="5562e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  <p:sp>
            <p:nvSpPr>
              <p:cNvPr id="114" name="Google Shape;164;g3b636e5de4b_0_32"/>
              <p:cNvSpPr/>
              <p:nvPr/>
            </p:nvSpPr>
            <p:spPr>
              <a:xfrm>
                <a:off x="2199960" y="72000"/>
                <a:ext cx="1290960" cy="705240"/>
              </a:xfrm>
              <a:prstGeom prst="flowChartInputOutput">
                <a:avLst/>
              </a:prstGeom>
              <a:solidFill>
                <a:srgbClr val="5562e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</p:grpSp>
        <p:grpSp>
          <p:nvGrpSpPr>
            <p:cNvPr id="115" name="Google Shape;165;g3b636e5de4b_0_32"/>
            <p:cNvGrpSpPr/>
            <p:nvPr/>
          </p:nvGrpSpPr>
          <p:grpSpPr>
            <a:xfrm>
              <a:off x="360" y="-1800"/>
              <a:ext cx="3422520" cy="705240"/>
              <a:chOff x="360" y="-1800"/>
              <a:chExt cx="3422520" cy="705240"/>
            </a:xfrm>
          </p:grpSpPr>
          <p:sp>
            <p:nvSpPr>
              <p:cNvPr id="116" name="Google Shape;166;g3b636e5de4b_0_32"/>
              <p:cNvSpPr/>
              <p:nvPr/>
            </p:nvSpPr>
            <p:spPr>
              <a:xfrm>
                <a:off x="360" y="-1800"/>
                <a:ext cx="2555640" cy="705240"/>
              </a:xfrm>
              <a:prstGeom prst="rect">
                <a:avLst/>
              </a:prstGeom>
              <a:solidFill>
                <a:srgbClr val="15204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  <p:sp>
            <p:nvSpPr>
              <p:cNvPr id="117" name="Google Shape;167;g3b636e5de4b_0_32"/>
              <p:cNvSpPr/>
              <p:nvPr/>
            </p:nvSpPr>
            <p:spPr>
              <a:xfrm>
                <a:off x="2144880" y="-1800"/>
                <a:ext cx="1278000" cy="705240"/>
              </a:xfrm>
              <a:prstGeom prst="flowChartInputOutput">
                <a:avLst/>
              </a:prstGeom>
              <a:solidFill>
                <a:srgbClr val="15204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</p:grpSp>
      </p:grpSp>
      <p:sp>
        <p:nvSpPr>
          <p:cNvPr id="118" name="Google Shape;168;g3b636e5de4b_0_32"/>
          <p:cNvSpPr/>
          <p:nvPr/>
        </p:nvSpPr>
        <p:spPr>
          <a:xfrm flipH="1">
            <a:off x="12240" y="-82440"/>
            <a:ext cx="3755160" cy="8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0" u="none" strike="noStrike">
                <a:solidFill>
                  <a:schemeClr val="lt1"/>
                </a:solidFill>
                <a:effectLst/>
                <a:uFillTx/>
                <a:latin typeface="Montserrat ExtraBold"/>
                <a:ea typeface="Montserrat ExtraBold"/>
              </a:rPr>
              <a:t>Edvard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0" u="none" strike="noStrike">
                <a:solidFill>
                  <a:srgbClr val="ffb951"/>
                </a:solidFill>
                <a:effectLst/>
                <a:uFillTx/>
                <a:latin typeface="Montserrat ExtraBold"/>
                <a:ea typeface="Montserrat ExtraBold"/>
              </a:rPr>
              <a:t>Character Checklist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19" name="Google Shape;169;g3b636e5de4b_0_32"/>
          <p:cNvGraphicFramePr/>
          <p:nvPr/>
        </p:nvGraphicFramePr>
        <p:xfrm>
          <a:off x="21960" y="851400"/>
          <a:ext cx="9080280" cy="4974480"/>
        </p:xfrm>
        <a:graphic>
          <a:graphicData uri="http://schemas.openxmlformats.org/drawingml/2006/table">
            <a:tbl>
              <a:tblPr/>
              <a:tblGrid>
                <a:gridCol w="2269800"/>
                <a:gridCol w="2269800"/>
                <a:gridCol w="2269800"/>
                <a:gridCol w="2269800"/>
              </a:tblGrid>
              <a:tr h="829080"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Goal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60d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Why do they do, what they do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60d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A specific personality / Universal Behaviour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60d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What makes them different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60d"/>
                    </a:solidFill>
                  </a:tcPr>
                </a:tc>
              </a:tr>
              <a:tr h="829080"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Flaw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something negative about them 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Secrets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Something mysterious about them (can be silly) 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</a:tr>
              <a:tr h="829080"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Belonging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Which group do they belong too 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Assertiveness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How does he present himself 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</a:tr>
              <a:tr h="829080"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Believe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In what do they believe 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Specific Tastes and professions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What do they prefer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</a:tr>
              <a:tr h="829080"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Information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How does he enrich the world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Hurt Them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The most hurtful situation 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</a:tr>
              <a:tr h="829080"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4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Special Skill</a:t>
                      </a:r>
                      <a:endParaRPr lang="en-GB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Give them a cool but very dumb quirk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endParaRPr lang="en-GB" sz="1400" b="1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74;p3"/>
          <p:cNvSpPr/>
          <p:nvPr/>
        </p:nvSpPr>
        <p:spPr>
          <a:xfrm>
            <a:off x="21960" y="703800"/>
            <a:ext cx="9121680" cy="38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1" u="none" strike="noStrike">
                <a:solidFill>
                  <a:srgbClr val="ff0000"/>
                </a:solidFill>
                <a:effectLst/>
                <a:uFillTx/>
                <a:latin typeface="Calibri"/>
                <a:ea typeface="Calibri"/>
              </a:rPr>
              <a:t>Name: 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1" u="none" strike="noStrike">
                <a:solidFill>
                  <a:srgbClr val="ff0000"/>
                </a:solidFill>
                <a:effectLst/>
                <a:uFillTx/>
                <a:latin typeface="Calibri"/>
                <a:ea typeface="Calibri"/>
              </a:rPr>
              <a:t>Gender: 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1" u="none" strike="noStrike">
                <a:solidFill>
                  <a:srgbClr val="ff0000"/>
                </a:solidFill>
                <a:effectLst/>
                <a:uFillTx/>
                <a:latin typeface="Calibri"/>
                <a:ea typeface="Calibri"/>
              </a:rPr>
              <a:t>Age: 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1" u="none" strike="noStrike">
                <a:solidFill>
                  <a:srgbClr val="ff0000"/>
                </a:solidFill>
                <a:effectLst/>
                <a:uFillTx/>
                <a:latin typeface="Calibri"/>
                <a:ea typeface="Calibri"/>
              </a:rPr>
              <a:t>Personality: 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1" u="none" strike="noStrike">
                <a:solidFill>
                  <a:srgbClr val="ff0000"/>
                </a:solidFill>
                <a:effectLst/>
                <a:uFillTx/>
                <a:latin typeface="Calibri"/>
                <a:ea typeface="Calibri"/>
              </a:rPr>
              <a:t>Alignment: 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1" u="none" strike="noStrike">
                <a:solidFill>
                  <a:srgbClr val="ff0000"/>
                </a:solidFill>
                <a:effectLst/>
                <a:uFillTx/>
                <a:latin typeface="Calibri"/>
                <a:ea typeface="Calibri"/>
              </a:rPr>
              <a:t>Occupation: 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0" u="none" strike="noStrike">
                <a:solidFill>
                  <a:srgbClr val="ff0000"/>
                </a:solidFill>
                <a:effectLst/>
                <a:uFillTx/>
                <a:latin typeface="Calibri"/>
                <a:ea typeface="Calibri"/>
              </a:rPr>
              <a:t> 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r>
              <a:rPr lang="de" sz="1800" b="1" u="none" strike="noStrike">
                <a:solidFill>
                  <a:srgbClr val="ff0000"/>
                </a:solidFill>
                <a:effectLst/>
                <a:uFillTx/>
                <a:latin typeface="Arial"/>
                <a:ea typeface="Arial"/>
              </a:rPr>
              <a:t>Describe the past, the what and the now shortly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1" name="Google Shape;175;p3"/>
          <p:cNvGrpSpPr/>
          <p:nvPr/>
        </p:nvGrpSpPr>
        <p:grpSpPr>
          <a:xfrm>
            <a:off x="360" y="-1800"/>
            <a:ext cx="3490560" cy="779040"/>
            <a:chOff x="360" y="-1800"/>
            <a:chExt cx="3490560" cy="779040"/>
          </a:xfrm>
        </p:grpSpPr>
        <p:grpSp>
          <p:nvGrpSpPr>
            <p:cNvPr id="122" name="Google Shape;176;p3"/>
            <p:cNvGrpSpPr/>
            <p:nvPr/>
          </p:nvGrpSpPr>
          <p:grpSpPr>
            <a:xfrm>
              <a:off x="360" y="72000"/>
              <a:ext cx="3490560" cy="705240"/>
              <a:chOff x="360" y="72000"/>
              <a:chExt cx="3490560" cy="705240"/>
            </a:xfrm>
          </p:grpSpPr>
          <p:sp>
            <p:nvSpPr>
              <p:cNvPr id="123" name="Google Shape;177;p3"/>
              <p:cNvSpPr/>
              <p:nvPr/>
            </p:nvSpPr>
            <p:spPr>
              <a:xfrm>
                <a:off x="360" y="72000"/>
                <a:ext cx="2581560" cy="705240"/>
              </a:xfrm>
              <a:prstGeom prst="rect">
                <a:avLst/>
              </a:prstGeom>
              <a:solidFill>
                <a:srgbClr val="5562e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  <p:sp>
            <p:nvSpPr>
              <p:cNvPr id="124" name="Google Shape;178;p3"/>
              <p:cNvSpPr/>
              <p:nvPr/>
            </p:nvSpPr>
            <p:spPr>
              <a:xfrm>
                <a:off x="2199960" y="72000"/>
                <a:ext cx="1290960" cy="705240"/>
              </a:xfrm>
              <a:prstGeom prst="flowChartInputOutput">
                <a:avLst/>
              </a:prstGeom>
              <a:solidFill>
                <a:srgbClr val="5562e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</p:grpSp>
        <p:grpSp>
          <p:nvGrpSpPr>
            <p:cNvPr id="125" name="Google Shape;179;p3"/>
            <p:cNvGrpSpPr/>
            <p:nvPr/>
          </p:nvGrpSpPr>
          <p:grpSpPr>
            <a:xfrm>
              <a:off x="360" y="-1800"/>
              <a:ext cx="3422520" cy="705240"/>
              <a:chOff x="360" y="-1800"/>
              <a:chExt cx="3422520" cy="705240"/>
            </a:xfrm>
          </p:grpSpPr>
          <p:sp>
            <p:nvSpPr>
              <p:cNvPr id="126" name="Google Shape;180;p3"/>
              <p:cNvSpPr/>
              <p:nvPr/>
            </p:nvSpPr>
            <p:spPr>
              <a:xfrm>
                <a:off x="360" y="-1800"/>
                <a:ext cx="2555640" cy="705240"/>
              </a:xfrm>
              <a:prstGeom prst="rect">
                <a:avLst/>
              </a:prstGeom>
              <a:solidFill>
                <a:srgbClr val="15204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  <p:sp>
            <p:nvSpPr>
              <p:cNvPr id="127" name="Google Shape;181;p3"/>
              <p:cNvSpPr/>
              <p:nvPr/>
            </p:nvSpPr>
            <p:spPr>
              <a:xfrm>
                <a:off x="2144880" y="-1800"/>
                <a:ext cx="1278000" cy="705240"/>
              </a:xfrm>
              <a:prstGeom prst="flowChartInputOutput">
                <a:avLst/>
              </a:prstGeom>
              <a:solidFill>
                <a:srgbClr val="15204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</p:grpSp>
      </p:grpSp>
      <p:sp>
        <p:nvSpPr>
          <p:cNvPr id="128" name="Google Shape;182;p3"/>
          <p:cNvSpPr/>
          <p:nvPr/>
        </p:nvSpPr>
        <p:spPr>
          <a:xfrm flipH="1">
            <a:off x="12240" y="-82440"/>
            <a:ext cx="3755160" cy="8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0" u="none" strike="noStrike">
                <a:solidFill>
                  <a:schemeClr val="lt1"/>
                </a:solidFill>
                <a:effectLst/>
                <a:uFillTx/>
                <a:latin typeface="Montserrat ExtraBold"/>
                <a:ea typeface="Montserrat ExtraBold"/>
              </a:rPr>
              <a:t>Edvard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0" u="none" strike="noStrike">
                <a:solidFill>
                  <a:srgbClr val="ffb951"/>
                </a:solidFill>
                <a:effectLst/>
                <a:uFillTx/>
                <a:latin typeface="Montserrat ExtraBold"/>
                <a:ea typeface="Montserrat ExtraBold"/>
              </a:rPr>
              <a:t>Character Bio (short)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87;p4"/>
          <p:cNvSpPr/>
          <p:nvPr/>
        </p:nvSpPr>
        <p:spPr>
          <a:xfrm>
            <a:off x="21960" y="703800"/>
            <a:ext cx="9121680" cy="32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lang="en-GB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r>
              <a:rPr lang="de" sz="1800" b="1" u="none" strike="noStrike">
                <a:solidFill>
                  <a:srgbClr val="ff0000"/>
                </a:solidFill>
                <a:effectLst/>
                <a:uFillTx/>
                <a:latin typeface="Arial"/>
                <a:ea typeface="Arial"/>
              </a:rPr>
              <a:t>Describe the past, the what and the now (see the checklist)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endParaRPr lang="en-GB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lang="en-GB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0" name="Google Shape;188;p4"/>
          <p:cNvGrpSpPr/>
          <p:nvPr/>
        </p:nvGrpSpPr>
        <p:grpSpPr>
          <a:xfrm>
            <a:off x="360" y="-1800"/>
            <a:ext cx="3893760" cy="779040"/>
            <a:chOff x="360" y="-1800"/>
            <a:chExt cx="3893760" cy="779040"/>
          </a:xfrm>
        </p:grpSpPr>
        <p:grpSp>
          <p:nvGrpSpPr>
            <p:cNvPr id="131" name="Google Shape;189;p4"/>
            <p:cNvGrpSpPr/>
            <p:nvPr/>
          </p:nvGrpSpPr>
          <p:grpSpPr>
            <a:xfrm>
              <a:off x="360" y="72000"/>
              <a:ext cx="3893760" cy="705240"/>
              <a:chOff x="360" y="72000"/>
              <a:chExt cx="3893760" cy="705240"/>
            </a:xfrm>
          </p:grpSpPr>
          <p:sp>
            <p:nvSpPr>
              <p:cNvPr id="132" name="Google Shape;190;p4"/>
              <p:cNvSpPr/>
              <p:nvPr/>
            </p:nvSpPr>
            <p:spPr>
              <a:xfrm>
                <a:off x="360" y="72000"/>
                <a:ext cx="2879640" cy="705240"/>
              </a:xfrm>
              <a:prstGeom prst="rect">
                <a:avLst/>
              </a:prstGeom>
              <a:solidFill>
                <a:srgbClr val="5562e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  <p:sp>
            <p:nvSpPr>
              <p:cNvPr id="133" name="Google Shape;191;p4"/>
              <p:cNvSpPr/>
              <p:nvPr/>
            </p:nvSpPr>
            <p:spPr>
              <a:xfrm>
                <a:off x="2454120" y="72000"/>
                <a:ext cx="1440000" cy="705240"/>
              </a:xfrm>
              <a:prstGeom prst="flowChartInputOutput">
                <a:avLst/>
              </a:prstGeom>
              <a:solidFill>
                <a:srgbClr val="5562e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</p:grpSp>
        <p:grpSp>
          <p:nvGrpSpPr>
            <p:cNvPr id="134" name="Google Shape;192;p4"/>
            <p:cNvGrpSpPr/>
            <p:nvPr/>
          </p:nvGrpSpPr>
          <p:grpSpPr>
            <a:xfrm>
              <a:off x="360" y="-1800"/>
              <a:ext cx="3817800" cy="705240"/>
              <a:chOff x="360" y="-1800"/>
              <a:chExt cx="3817800" cy="705240"/>
            </a:xfrm>
          </p:grpSpPr>
          <p:sp>
            <p:nvSpPr>
              <p:cNvPr id="135" name="Google Shape;193;p4"/>
              <p:cNvSpPr/>
              <p:nvPr/>
            </p:nvSpPr>
            <p:spPr>
              <a:xfrm>
                <a:off x="360" y="-1800"/>
                <a:ext cx="2850840" cy="705240"/>
              </a:xfrm>
              <a:prstGeom prst="rect">
                <a:avLst/>
              </a:prstGeom>
              <a:solidFill>
                <a:srgbClr val="15204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  <p:sp>
            <p:nvSpPr>
              <p:cNvPr id="136" name="Google Shape;194;p4"/>
              <p:cNvSpPr/>
              <p:nvPr/>
            </p:nvSpPr>
            <p:spPr>
              <a:xfrm>
                <a:off x="2392560" y="-1800"/>
                <a:ext cx="1425600" cy="705240"/>
              </a:xfrm>
              <a:prstGeom prst="flowChartInputOutput">
                <a:avLst/>
              </a:prstGeom>
              <a:solidFill>
                <a:srgbClr val="15204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lang="en-GB" sz="1400" b="0" u="none" strike="noStrike">
                  <a:solidFill>
                    <a:schemeClr val="dk1"/>
                  </a:solidFill>
                  <a:effectLst/>
                  <a:uFillTx/>
                  <a:latin typeface="Montserrat"/>
                  <a:ea typeface="Montserrat"/>
                </a:endParaRPr>
              </a:p>
            </p:txBody>
          </p:sp>
        </p:grpSp>
      </p:grpSp>
      <p:sp>
        <p:nvSpPr>
          <p:cNvPr id="137" name="Google Shape;195;p4"/>
          <p:cNvSpPr/>
          <p:nvPr/>
        </p:nvSpPr>
        <p:spPr>
          <a:xfrm flipH="1">
            <a:off x="12960" y="-82440"/>
            <a:ext cx="3805200" cy="8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0" u="none" strike="noStrike">
                <a:solidFill>
                  <a:schemeClr val="lt1"/>
                </a:solidFill>
                <a:effectLst/>
                <a:uFillTx/>
                <a:latin typeface="Montserrat ExtraBold"/>
                <a:ea typeface="Montserrat ExtraBold"/>
              </a:rPr>
              <a:t>Edvard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de" sz="1800" b="0" u="none" strike="noStrike">
                <a:solidFill>
                  <a:srgbClr val="ffb951"/>
                </a:solidFill>
                <a:effectLst/>
                <a:uFillTx/>
                <a:latin typeface="Montserrat ExtraBold"/>
                <a:ea typeface="Montserrat ExtraBold"/>
              </a:rPr>
              <a:t>Character Bio (Long)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237;p6"/>
          <p:cNvGraphicFramePr/>
          <p:nvPr/>
        </p:nvGraphicFramePr>
        <p:xfrm>
          <a:off x="35640" y="50400"/>
          <a:ext cx="9108000" cy="5522040"/>
        </p:xfrm>
        <a:graphic>
          <a:graphicData uri="http://schemas.openxmlformats.org/drawingml/2006/table">
            <a:tbl>
              <a:tblPr/>
              <a:tblGrid>
                <a:gridCol w="1291680"/>
                <a:gridCol w="3939480"/>
                <a:gridCol w="3876840"/>
              </a:tblGrid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Character: (Name)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  <a:ea typeface="Aptos"/>
                        </a:rPr>
                        <a:t>DIALOGUE BARK – Situation v01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DIALOGUE BARK – </a:t>
                      </a: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Situation </a:t>
                      </a: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v02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Character: (Name)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DIALOGUE BARK – Situation  v01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DIALOGUE BARK – Situation  v02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Character: (Name)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DIALOGUE BARK – Situation  v01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DIALOGUE BARK – Situation  v02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3940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hteck 1"/>
          <p:cNvSpPr/>
          <p:nvPr/>
        </p:nvSpPr>
        <p:spPr>
          <a:xfrm>
            <a:off x="-431640" y="4963320"/>
            <a:ext cx="10520280" cy="10411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lang="de-DE" sz="1400" b="0" u="none" strike="noStrik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graphicFrame>
        <p:nvGraphicFramePr>
          <p:cNvPr id="140" name="Google Shape;242;p7"/>
          <p:cNvGraphicFramePr/>
          <p:nvPr/>
        </p:nvGraphicFramePr>
        <p:xfrm>
          <a:off x="0" y="0"/>
          <a:ext cx="9087840" cy="5470200"/>
        </p:xfrm>
        <a:graphic>
          <a:graphicData uri="http://schemas.openxmlformats.org/drawingml/2006/table">
            <a:tbl>
              <a:tblPr/>
              <a:tblGrid>
                <a:gridCol w="1299600"/>
                <a:gridCol w="3919680"/>
                <a:gridCol w="3868200"/>
              </a:tblGrid>
              <a:tr h="37044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Character: (Name)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  <a:ea typeface="Aptos"/>
                        </a:rPr>
                        <a:t>DIALOGUE BARK – Vorher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DIALOGUE BARK – </a:t>
                      </a: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Situation </a:t>
                      </a: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 v02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37044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Character: (Name)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DIALOGUE BARK – Nach Richtiger Mask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DIALOGUE BARK – Situation  v02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11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37044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Character: (Name)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DIALOGUE BARK –  nach falscher mask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DIALOGUE BARK –  Situation v02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216720">
                <a:tc>
                  <a:txBody>
                    <a:bodyPr lIns="68400" rIns="68400" tIns="34200" bIns="342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d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Location/Action</a:t>
                      </a:r>
                      <a:endParaRPr lang="en-GB" sz="11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endParaRPr lang="en-GB" sz="900" b="0" u="none" strike="noStrike">
                        <a:solidFill>
                          <a:schemeClr val="dk1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68400" marR="68400" marT="34200" marB="342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1" name="Google Shape;243;p7"/>
          <p:cNvSpPr/>
          <p:nvPr/>
        </p:nvSpPr>
        <p:spPr>
          <a:xfrm>
            <a:off x="-248760" y="-200160"/>
            <a:ext cx="299952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de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LibreOffice/25.8.4.2$Windows_X86_64 LibreOffice_project/290daaa01b999472f0c7a3890eb6a550fd74c6df</Application>
  <AppVersion>15.0000</AppVersion>
  <Words>475</Words>
  <Paragraphs>115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2026-01-31T04:45:51Z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Bildschirmpräsentation (16:9)</vt:lpwstr>
  </property>
  <property fmtid="{D5CDD505-2E9C-101B-9397-08002B2CF9AE}" pid="4" name="Slides">
    <vt:i4>6</vt:i4>
  </property>
</Properties>
</file>